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4" r:id="rId6"/>
    <p:sldId id="265" r:id="rId7"/>
    <p:sldId id="267" r:id="rId8"/>
    <p:sldId id="266" r:id="rId9"/>
    <p:sldId id="289" r:id="rId10"/>
    <p:sldId id="262" r:id="rId11"/>
    <p:sldId id="263" r:id="rId12"/>
    <p:sldId id="285" r:id="rId13"/>
    <p:sldId id="268" r:id="rId14"/>
    <p:sldId id="269" r:id="rId15"/>
    <p:sldId id="270" r:id="rId16"/>
    <p:sldId id="286" r:id="rId17"/>
    <p:sldId id="271" r:id="rId18"/>
    <p:sldId id="272" r:id="rId19"/>
    <p:sldId id="275" r:id="rId20"/>
    <p:sldId id="276" r:id="rId21"/>
    <p:sldId id="287" r:id="rId22"/>
    <p:sldId id="274" r:id="rId23"/>
    <p:sldId id="273" r:id="rId24"/>
    <p:sldId id="277" r:id="rId25"/>
    <p:sldId id="278" r:id="rId26"/>
    <p:sldId id="283" r:id="rId27"/>
    <p:sldId id="288" r:id="rId28"/>
    <p:sldId id="280" r:id="rId29"/>
    <p:sldId id="282" r:id="rId30"/>
    <p:sldId id="284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2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84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85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97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45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743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9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20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540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20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7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5235EE-76CA-489F-B4E6-612879E16EAE}" type="datetimeFigureOut">
              <a:rPr lang="it-IT" smtClean="0"/>
              <a:t>15/03/2022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921D5F-687A-4A91-B6C5-B62493D80C88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0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B2DFE-4B84-4DAB-A96A-D055F193C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Tavola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66A854-8D43-45CB-99A5-B42BCF86E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Control on non-linear system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F4BA50-4114-405F-A6AE-0D6582AB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69" y="0"/>
            <a:ext cx="4254731" cy="42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1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BAE9E-5033-4035-92A6-C1006924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Computed</a:t>
            </a:r>
            <a:r>
              <a:rPr lang="it-IT" dirty="0"/>
              <a:t> Torque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966B62E-9A50-4AF4-A81C-592FB04B766B}"/>
                  </a:ext>
                </a:extLst>
              </p:cNvPr>
              <p:cNvSpPr txBox="1"/>
              <p:nvPr/>
            </p:nvSpPr>
            <p:spPr>
              <a:xfrm>
                <a:off x="1097280" y="2552826"/>
                <a:ext cx="717459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966B62E-9A50-4AF4-A81C-592FB04B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52826"/>
                <a:ext cx="7174593" cy="397866"/>
              </a:xfrm>
              <a:prstGeom prst="rect">
                <a:avLst/>
              </a:prstGeom>
              <a:blipFill>
                <a:blip r:embed="rId2"/>
                <a:stretch>
                  <a:fillRect l="-85" t="-3077" r="-1529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38F06E-01A7-4F01-B58A-9AC3D1D19286}"/>
              </a:ext>
            </a:extLst>
          </p:cNvPr>
          <p:cNvSpPr txBox="1"/>
          <p:nvPr/>
        </p:nvSpPr>
        <p:spPr>
          <a:xfrm>
            <a:off x="1108186" y="349553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FD852E4-4236-419A-9498-644D870C8576}"/>
                  </a:ext>
                </a:extLst>
              </p:cNvPr>
              <p:cNvSpPr txBox="1"/>
              <p:nvPr/>
            </p:nvSpPr>
            <p:spPr>
              <a:xfrm>
                <a:off x="2264325" y="3495533"/>
                <a:ext cx="14918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FD852E4-4236-419A-9498-644D870C8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25" y="3495533"/>
                <a:ext cx="1491819" cy="369332"/>
              </a:xfrm>
              <a:prstGeom prst="rect">
                <a:avLst/>
              </a:prstGeom>
              <a:blipFill>
                <a:blip r:embed="rId3"/>
                <a:stretch>
                  <a:fillRect l="-2041" r="-4082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57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Computed</a:t>
            </a:r>
            <a:r>
              <a:rPr lang="it-IT" dirty="0"/>
              <a:t> Torque -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FEAAA53-57A8-4604-8464-6C625521A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65" r="7612"/>
          <a:stretch/>
        </p:blipFill>
        <p:spPr>
          <a:xfrm>
            <a:off x="-282012" y="1909720"/>
            <a:ext cx="7991495" cy="4438500"/>
          </a:xfrm>
          <a:prstGeom prst="rect">
            <a:avLst/>
          </a:prstGeom>
        </p:spPr>
      </p:pic>
      <p:pic>
        <p:nvPicPr>
          <p:cNvPr id="10" name="Registrazione schermo 9">
            <a:hlinkClick r:id="" action="ppaction://media"/>
            <a:extLst>
              <a:ext uri="{FF2B5EF4-FFF2-40B4-BE49-F238E27FC236}">
                <a16:creationId xmlns:a16="http://schemas.microsoft.com/office/drawing/2014/main" id="{251C5003-0C41-4A57-8409-8EF7DFA72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9483" y="1946247"/>
            <a:ext cx="4390562" cy="39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Computed</a:t>
            </a:r>
            <a:r>
              <a:rPr lang="it-IT" dirty="0"/>
              <a:t> Torque - </a:t>
            </a:r>
            <a:r>
              <a:rPr lang="it-IT" dirty="0" err="1"/>
              <a:t>Torques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931" t="3217" r="6994" b="5545"/>
          <a:stretch/>
        </p:blipFill>
        <p:spPr>
          <a:xfrm>
            <a:off x="1384916" y="1882065"/>
            <a:ext cx="7936637" cy="43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5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Computed</a:t>
            </a:r>
            <a:r>
              <a:rPr lang="it-IT" dirty="0"/>
              <a:t> Torque - Tracking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655" t="3009" r="6401" b="5048"/>
          <a:stretch/>
        </p:blipFill>
        <p:spPr>
          <a:xfrm>
            <a:off x="845611" y="1862357"/>
            <a:ext cx="8826975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9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16D625-C1D8-43C9-AB42-A75694E0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Backstepping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D5E5C1-FF68-4BC5-8943-905D929A6812}"/>
                  </a:ext>
                </a:extLst>
              </p:cNvPr>
              <p:cNvSpPr txBox="1"/>
              <p:nvPr/>
            </p:nvSpPr>
            <p:spPr>
              <a:xfrm>
                <a:off x="1097280" y="1858296"/>
                <a:ext cx="4777462" cy="4381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Kinematics</a:t>
                </a:r>
                <a:r>
                  <a:rPr lang="it-IT" dirty="0"/>
                  <a:t> and Dynamics can be </a:t>
                </a:r>
                <a:r>
                  <a:rPr lang="it-IT" dirty="0" err="1"/>
                  <a:t>represented</a:t>
                </a:r>
                <a:r>
                  <a:rPr lang="it-IT" dirty="0"/>
                  <a:t>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From Newton-</a:t>
                </a:r>
                <a:r>
                  <a:rPr lang="it-IT" dirty="0" err="1"/>
                  <a:t>Raphson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Introducing</a:t>
                </a:r>
                <a:r>
                  <a:rPr lang="it-IT" dirty="0"/>
                  <a:t> the new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obtain</a:t>
                </a:r>
                <a:r>
                  <a:rPr lang="it-IT" dirty="0"/>
                  <a:t> the control </a:t>
                </a:r>
                <a:r>
                  <a:rPr lang="it-IT" dirty="0" err="1"/>
                  <a:t>law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D5E5C1-FF68-4BC5-8943-905D929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58296"/>
                <a:ext cx="4777462" cy="4381456"/>
              </a:xfrm>
              <a:prstGeom prst="rect">
                <a:avLst/>
              </a:prstGeom>
              <a:blipFill>
                <a:blip r:embed="rId2"/>
                <a:stretch>
                  <a:fillRect l="-1020" t="-8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Backstepping</a:t>
            </a:r>
            <a:r>
              <a:rPr lang="it-IT" sz="4800" dirty="0"/>
              <a:t> -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FEAAA53-57A8-4604-8464-6C625521A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40" r="5240"/>
          <a:stretch/>
        </p:blipFill>
        <p:spPr>
          <a:xfrm>
            <a:off x="-282011" y="1909720"/>
            <a:ext cx="7921951" cy="4438500"/>
          </a:xfrm>
          <a:prstGeom prst="rect">
            <a:avLst/>
          </a:prstGeom>
        </p:spPr>
      </p:pic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0E432183-B625-4A65-96E7-7E73D7FDED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0665" y="2122415"/>
            <a:ext cx="4776837" cy="41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Backstepping</a:t>
            </a:r>
            <a:r>
              <a:rPr lang="it-IT" sz="4800" dirty="0"/>
              <a:t> </a:t>
            </a:r>
            <a:r>
              <a:rPr lang="it-IT" dirty="0"/>
              <a:t>- </a:t>
            </a:r>
            <a:r>
              <a:rPr lang="it-IT" dirty="0" err="1"/>
              <a:t>Torques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" b="166"/>
          <a:stretch/>
        </p:blipFill>
        <p:spPr>
          <a:xfrm>
            <a:off x="845611" y="1862357"/>
            <a:ext cx="8826975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5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Backstepping</a:t>
            </a:r>
            <a:r>
              <a:rPr lang="it-IT" sz="4800" dirty="0"/>
              <a:t> -</a:t>
            </a:r>
            <a:r>
              <a:rPr lang="it-IT" dirty="0"/>
              <a:t>Tracking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59" r="3959"/>
          <a:stretch/>
        </p:blipFill>
        <p:spPr>
          <a:xfrm>
            <a:off x="1097280" y="1840071"/>
            <a:ext cx="8200544" cy="4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16D625-C1D8-43C9-AB42-A75694E0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Adaptive</a:t>
            </a:r>
            <a:r>
              <a:rPr lang="it-IT" sz="4800" dirty="0"/>
              <a:t> </a:t>
            </a:r>
            <a:r>
              <a:rPr lang="it-IT" sz="4800" dirty="0" err="1"/>
              <a:t>Backstepping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D5E5C1-FF68-4BC5-8943-905D929A6812}"/>
                  </a:ext>
                </a:extLst>
              </p:cNvPr>
              <p:cNvSpPr txBox="1"/>
              <p:nvPr/>
            </p:nvSpPr>
            <p:spPr>
              <a:xfrm>
                <a:off x="1080502" y="2035849"/>
                <a:ext cx="7840608" cy="3505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Dynamic </a:t>
                </a:r>
                <a:r>
                  <a:rPr lang="it-IT" dirty="0" err="1"/>
                  <a:t>parameters</a:t>
                </a:r>
                <a:r>
                  <a:rPr lang="it-IT" dirty="0"/>
                  <a:t> are </a:t>
                </a:r>
                <a:r>
                  <a:rPr lang="it-IT" dirty="0" err="1"/>
                  <a:t>supposed</a:t>
                </a:r>
                <a:r>
                  <a:rPr lang="it-IT" dirty="0"/>
                  <a:t> to be not </a:t>
                </a:r>
                <a:r>
                  <a:rPr lang="it-IT" dirty="0" err="1"/>
                  <a:t>perfetctly</a:t>
                </a:r>
                <a:r>
                  <a:rPr lang="it-IT" dirty="0"/>
                  <a:t> </a:t>
                </a:r>
                <a:r>
                  <a:rPr lang="it-IT" dirty="0" err="1"/>
                  <a:t>known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Therefore the </a:t>
                </a:r>
                <a:r>
                  <a:rPr lang="it-IT" dirty="0" err="1"/>
                  <a:t>dynamic</a:t>
                </a:r>
                <a:r>
                  <a:rPr lang="it-IT" dirty="0"/>
                  <a:t> </a:t>
                </a:r>
                <a:r>
                  <a:rPr lang="it-IT" dirty="0" err="1"/>
                  <a:t>matrices</a:t>
                </a:r>
                <a:r>
                  <a:rPr lang="it-IT" dirty="0"/>
                  <a:t> need to be </a:t>
                </a:r>
                <a:r>
                  <a:rPr lang="it-IT" dirty="0" err="1"/>
                  <a:t>estimated</a:t>
                </a:r>
                <a:r>
                  <a:rPr lang="it-IT" dirty="0"/>
                  <a:t>. The control </a:t>
                </a:r>
                <a:r>
                  <a:rPr lang="it-IT" dirty="0" err="1"/>
                  <a:t>law</a:t>
                </a:r>
                <a:r>
                  <a:rPr lang="it-IT" dirty="0"/>
                  <a:t> </a:t>
                </a:r>
                <a:r>
                  <a:rPr lang="it-IT" dirty="0" err="1"/>
                  <a:t>becomes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That</a:t>
                </a:r>
                <a:r>
                  <a:rPr lang="it-IT" dirty="0"/>
                  <a:t>, </a:t>
                </a:r>
                <a:r>
                  <a:rPr lang="it-IT" dirty="0" err="1"/>
                  <a:t>written</a:t>
                </a:r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the </a:t>
                </a:r>
                <a:r>
                  <a:rPr lang="it-IT" dirty="0" err="1"/>
                  <a:t>dynamic</a:t>
                </a:r>
                <a:r>
                  <a:rPr lang="it-IT" dirty="0"/>
                  <a:t> </a:t>
                </a:r>
                <a:r>
                  <a:rPr lang="it-IT" dirty="0" err="1"/>
                  <a:t>regressor</a:t>
                </a:r>
                <a:r>
                  <a:rPr lang="it-IT" dirty="0"/>
                  <a:t> </a:t>
                </a:r>
                <a:r>
                  <a:rPr lang="it-IT" dirty="0" err="1"/>
                  <a:t>becomes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 update </a:t>
                </a:r>
                <a:r>
                  <a:rPr lang="it-IT" dirty="0" err="1"/>
                  <a:t>law</a:t>
                </a:r>
                <a:r>
                  <a:rPr lang="it-IT" dirty="0"/>
                  <a:t> of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D5E5C1-FF68-4BC5-8943-905D929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02" y="2035849"/>
                <a:ext cx="7840608" cy="3505640"/>
              </a:xfrm>
              <a:prstGeom prst="rect">
                <a:avLst/>
              </a:prstGeom>
              <a:blipFill>
                <a:blip r:embed="rId2"/>
                <a:stretch>
                  <a:fillRect l="-622" t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73B81-D3EC-418F-B137-EEB43048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Regressor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1B45F7F-77C0-403D-A364-196A3F440377}"/>
                  </a:ext>
                </a:extLst>
              </p:cNvPr>
              <p:cNvSpPr txBox="1"/>
              <p:nvPr/>
            </p:nvSpPr>
            <p:spPr>
              <a:xfrm>
                <a:off x="1257452" y="2055303"/>
                <a:ext cx="10176987" cy="2922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Equations are </a:t>
                </a:r>
                <a:r>
                  <a:rPr lang="it-IT" dirty="0" err="1"/>
                  <a:t>too</a:t>
                </a:r>
                <a:r>
                  <a:rPr lang="it-IT" dirty="0"/>
                  <a:t> hard to be just </a:t>
                </a:r>
                <a:r>
                  <a:rPr lang="it-IT" dirty="0" err="1"/>
                  <a:t>inverted</a:t>
                </a:r>
                <a:r>
                  <a:rPr lang="it-IT" dirty="0"/>
                  <a:t>, so a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approch</a:t>
                </a:r>
                <a:r>
                  <a:rPr lang="it-IT" dirty="0"/>
                  <a:t>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used</a:t>
                </a:r>
                <a:r>
                  <a:rPr lang="it-IT" dirty="0"/>
                  <a:t>. </a:t>
                </a:r>
              </a:p>
              <a:p>
                <a:pPr algn="l"/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followed</a:t>
                </a:r>
                <a:r>
                  <a:rPr lang="it-IT" dirty="0"/>
                  <a:t> the </a:t>
                </a:r>
                <a:r>
                  <a:rPr lang="it-IT" dirty="0" err="1"/>
                  <a:t>approch</a:t>
                </a:r>
                <a:r>
                  <a:rPr lang="it-IT" dirty="0"/>
                  <a:t> </a:t>
                </a:r>
                <a:r>
                  <a:rPr lang="it-IT" dirty="0" err="1"/>
                  <a:t>exlplained</a:t>
                </a:r>
                <a:r>
                  <a:rPr lang="it-IT" dirty="0"/>
                  <a:t> in </a:t>
                </a:r>
                <a:r>
                  <a:rPr lang="it-IT" dirty="0" err="1"/>
                  <a:t>Gabiccini</a:t>
                </a:r>
                <a:r>
                  <a:rPr lang="it-IT" dirty="0"/>
                  <a:t> et al.</a:t>
                </a:r>
                <a:r>
                  <a:rPr lang="en-US" sz="1800" baseline="30000" dirty="0"/>
                  <a:t>[1]</a:t>
                </a:r>
                <a:endParaRPr lang="it-IT" sz="1800" b="0" i="0" u="none" strike="noStrike" baseline="0" dirty="0">
                  <a:latin typeface="CMR17"/>
                </a:endParaRPr>
              </a:p>
              <a:p>
                <a:pPr algn="l"/>
                <a:r>
                  <a:rPr lang="it-IT" dirty="0" err="1">
                    <a:latin typeface="CMR17"/>
                  </a:rPr>
                  <a:t>This</a:t>
                </a:r>
                <a:r>
                  <a:rPr lang="it-IT" dirty="0">
                    <a:latin typeface="CMR17"/>
                  </a:rPr>
                  <a:t> procedure </a:t>
                </a:r>
                <a:r>
                  <a:rPr lang="it-IT" dirty="0" err="1">
                    <a:latin typeface="CMR17"/>
                  </a:rPr>
                  <a:t>is</a:t>
                </a:r>
                <a:r>
                  <a:rPr lang="it-IT" dirty="0">
                    <a:latin typeface="CMR17"/>
                  </a:rPr>
                  <a:t> </a:t>
                </a:r>
                <a:r>
                  <a:rPr lang="it-IT" dirty="0" err="1">
                    <a:latin typeface="CMR17"/>
                  </a:rPr>
                  <a:t>quite</a:t>
                </a:r>
                <a:r>
                  <a:rPr lang="it-IT" dirty="0">
                    <a:latin typeface="CMR17"/>
                  </a:rPr>
                  <a:t> long, </a:t>
                </a:r>
                <a:r>
                  <a:rPr lang="it-IT" dirty="0" err="1">
                    <a:latin typeface="CMR17"/>
                  </a:rPr>
                  <a:t>t</a:t>
                </a:r>
                <a:r>
                  <a:rPr lang="it-IT" dirty="0" err="1"/>
                  <a:t>herefore</a:t>
                </a:r>
                <a:r>
                  <a:rPr lang="it-IT" dirty="0">
                    <a:latin typeface="CMR17"/>
                  </a:rPr>
                  <a:t> </a:t>
                </a:r>
                <a:r>
                  <a:rPr lang="it-IT" dirty="0" err="1">
                    <a:latin typeface="CMR17"/>
                  </a:rPr>
                  <a:t>it</a:t>
                </a:r>
                <a:r>
                  <a:rPr lang="it-IT" dirty="0">
                    <a:latin typeface="CMR17"/>
                  </a:rPr>
                  <a:t> </a:t>
                </a:r>
                <a:r>
                  <a:rPr lang="it-IT" dirty="0" err="1">
                    <a:latin typeface="CMR17"/>
                  </a:rPr>
                  <a:t>is</a:t>
                </a:r>
                <a:r>
                  <a:rPr lang="it-IT" dirty="0">
                    <a:latin typeface="CMR17"/>
                  </a:rPr>
                  <a:t> </a:t>
                </a:r>
                <a:r>
                  <a:rPr lang="it-IT" dirty="0" err="1">
                    <a:latin typeface="CMR17"/>
                  </a:rPr>
                  <a:t>here</a:t>
                </a:r>
                <a:r>
                  <a:rPr lang="it-IT" dirty="0">
                    <a:latin typeface="CMR17"/>
                  </a:rPr>
                  <a:t> </a:t>
                </a:r>
                <a:r>
                  <a:rPr lang="it-IT" dirty="0" err="1">
                    <a:latin typeface="CMR17"/>
                  </a:rPr>
                  <a:t>omitted</a:t>
                </a:r>
                <a:r>
                  <a:rPr lang="it-IT" dirty="0">
                    <a:latin typeface="CMR17"/>
                  </a:rPr>
                  <a:t>.</a:t>
                </a:r>
              </a:p>
              <a:p>
                <a:pPr algn="l"/>
                <a:endParaRPr lang="it-IT" dirty="0">
                  <a:latin typeface="CMR17"/>
                </a:endParaRPr>
              </a:p>
              <a:p>
                <a:pPr algn="l"/>
                <a:r>
                  <a:rPr lang="it-IT" dirty="0">
                    <a:latin typeface="CMR17"/>
                  </a:rPr>
                  <a:t>The </a:t>
                </a:r>
                <a:r>
                  <a:rPr lang="it-IT" dirty="0" err="1">
                    <a:latin typeface="CMR17"/>
                  </a:rPr>
                  <a:t>vector</a:t>
                </a:r>
                <a:r>
                  <a:rPr lang="it-IT" dirty="0">
                    <a:latin typeface="CMR17"/>
                  </a:rPr>
                  <a:t> of the </a:t>
                </a:r>
                <a:r>
                  <a:rPr lang="it-IT" dirty="0" err="1">
                    <a:latin typeface="CMR17"/>
                  </a:rPr>
                  <a:t>parameters</a:t>
                </a:r>
                <a:r>
                  <a:rPr lang="it-IT" dirty="0">
                    <a:latin typeface="CMR17"/>
                  </a:rPr>
                  <a:t> for </a:t>
                </a:r>
                <a:r>
                  <a:rPr lang="it-IT" dirty="0" err="1">
                    <a:latin typeface="CMR17"/>
                  </a:rPr>
                  <a:t>each</a:t>
                </a:r>
                <a:r>
                  <a:rPr lang="it-IT" dirty="0">
                    <a:latin typeface="CMR17"/>
                  </a:rPr>
                  <a:t> link </a:t>
                </a:r>
                <a:r>
                  <a:rPr lang="it-IT" dirty="0" err="1">
                    <a:latin typeface="CMR17"/>
                  </a:rPr>
                  <a:t>is</a:t>
                </a:r>
                <a:r>
                  <a:rPr lang="it-IT" dirty="0">
                    <a:latin typeface="CMR17"/>
                  </a:rPr>
                  <a:t>:</a:t>
                </a:r>
              </a:p>
              <a:p>
                <a:pPr algn="l"/>
                <a:endParaRPr lang="it-IT" dirty="0">
                  <a:latin typeface="CMR1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𝑖𝑧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𝑖𝑥𝑥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/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Therefore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regressor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/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sup>
                    </m:sSup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1B45F7F-77C0-403D-A364-196A3F440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452" y="2055303"/>
                <a:ext cx="10176987" cy="2922980"/>
              </a:xfrm>
              <a:prstGeom prst="rect">
                <a:avLst/>
              </a:prstGeom>
              <a:blipFill>
                <a:blip r:embed="rId2"/>
                <a:stretch>
                  <a:fillRect l="-479" t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37224F-2BE5-409D-8E95-0B6D35756701}"/>
              </a:ext>
            </a:extLst>
          </p:cNvPr>
          <p:cNvSpPr txBox="1"/>
          <p:nvPr/>
        </p:nvSpPr>
        <p:spPr>
          <a:xfrm>
            <a:off x="218113" y="5847127"/>
            <a:ext cx="1149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[1]</a:t>
            </a:r>
            <a:r>
              <a:rPr lang="en-US" sz="1400" dirty="0"/>
              <a:t> </a:t>
            </a:r>
            <a:r>
              <a:rPr lang="en-US" sz="1400" dirty="0" err="1"/>
              <a:t>Gabiccini</a:t>
            </a:r>
            <a:r>
              <a:rPr lang="en-US" sz="1400" dirty="0"/>
              <a:t>, Marco, et al. "Explicit </a:t>
            </a:r>
            <a:r>
              <a:rPr lang="en-US" sz="1400" dirty="0" err="1"/>
              <a:t>Lagrangian</a:t>
            </a:r>
            <a:r>
              <a:rPr lang="en-US" sz="1400" dirty="0"/>
              <a:t> formulation of the dynamic regressors for serial manipulators." </a:t>
            </a:r>
            <a:r>
              <a:rPr lang="en-US" sz="1400" i="1" dirty="0"/>
              <a:t>Proceedings of the XIX </a:t>
            </a:r>
            <a:r>
              <a:rPr lang="en-US" sz="1400" i="1" dirty="0" err="1"/>
              <a:t>Aimeta</a:t>
            </a:r>
            <a:r>
              <a:rPr lang="en-US" sz="1400" i="1" dirty="0"/>
              <a:t> Congress</a:t>
            </a:r>
            <a:r>
              <a:rPr lang="en-US" sz="1400" dirty="0"/>
              <a:t>. 2009.</a:t>
            </a:r>
          </a:p>
        </p:txBody>
      </p:sp>
    </p:spTree>
    <p:extLst>
      <p:ext uri="{BB962C8B-B14F-4D97-AF65-F5344CB8AC3E}">
        <p14:creationId xmlns:p14="http://schemas.microsoft.com/office/powerpoint/2010/main" val="410549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BA6BB-076D-453B-8E04-9B268744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9CEE75-8183-4A0E-9D38-6DB573B63448}"/>
              </a:ext>
            </a:extLst>
          </p:cNvPr>
          <p:cNvSpPr txBox="1"/>
          <p:nvPr/>
        </p:nvSpPr>
        <p:spPr>
          <a:xfrm>
            <a:off x="1097280" y="2442985"/>
            <a:ext cx="89341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Brief </a:t>
            </a:r>
            <a:r>
              <a:rPr lang="it-IT" sz="2800" dirty="0" err="1"/>
              <a:t>presentation</a:t>
            </a:r>
            <a:r>
              <a:rPr lang="it-IT" sz="2800" dirty="0"/>
              <a:t> of the UR5 model and </a:t>
            </a:r>
            <a:r>
              <a:rPr lang="it-IT" sz="2800" dirty="0" err="1"/>
              <a:t>reference</a:t>
            </a:r>
            <a:r>
              <a:rPr lang="it-IT" sz="2800" dirty="0"/>
              <a:t>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Computed</a:t>
            </a:r>
            <a:r>
              <a:rPr lang="it-IT" sz="2800" dirty="0"/>
              <a:t> torque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Backstepping</a:t>
            </a:r>
            <a:r>
              <a:rPr lang="it-IT" sz="2800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Adaptive</a:t>
            </a:r>
            <a:r>
              <a:rPr lang="it-IT" sz="2800" dirty="0"/>
              <a:t> control: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 err="1"/>
              <a:t>Adaptive</a:t>
            </a:r>
            <a:r>
              <a:rPr lang="it-IT" sz="2800" dirty="0"/>
              <a:t> </a:t>
            </a:r>
            <a:r>
              <a:rPr lang="it-IT" sz="2800" dirty="0" err="1"/>
              <a:t>backstepping</a:t>
            </a:r>
            <a:endParaRPr lang="it-IT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2800" dirty="0"/>
              <a:t>Li-</a:t>
            </a:r>
            <a:r>
              <a:rPr lang="it-IT" sz="2800" dirty="0" err="1"/>
              <a:t>Slotine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060904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r>
              <a:rPr lang="it-IT" dirty="0"/>
              <a:t> -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FEAAA53-57A8-4604-8464-6C625521A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40" r="5240"/>
          <a:stretch/>
        </p:blipFill>
        <p:spPr>
          <a:xfrm>
            <a:off x="-282011" y="1909720"/>
            <a:ext cx="7921951" cy="4438500"/>
          </a:xfrm>
          <a:prstGeom prst="rect">
            <a:avLst/>
          </a:prstGeom>
        </p:spPr>
      </p:pic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C0AB778B-DD7F-445C-A253-F78B48E6C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9940" y="1844244"/>
            <a:ext cx="4478169" cy="42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Adaptive</a:t>
            </a:r>
            <a:r>
              <a:rPr lang="it-IT" sz="4800" dirty="0"/>
              <a:t> </a:t>
            </a:r>
            <a:r>
              <a:rPr lang="it-IT" sz="4800" dirty="0" err="1"/>
              <a:t>Backstepping</a:t>
            </a:r>
            <a:r>
              <a:rPr lang="it-IT" sz="4800" dirty="0"/>
              <a:t> </a:t>
            </a:r>
            <a:r>
              <a:rPr lang="it-IT" dirty="0"/>
              <a:t>- </a:t>
            </a:r>
            <a:r>
              <a:rPr lang="it-IT" dirty="0" err="1"/>
              <a:t>Torques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" b="166"/>
          <a:stretch/>
        </p:blipFill>
        <p:spPr>
          <a:xfrm>
            <a:off x="845611" y="1862357"/>
            <a:ext cx="8826975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r>
              <a:rPr lang="it-IT" dirty="0"/>
              <a:t> - Tracking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59" r="3959"/>
          <a:stretch/>
        </p:blipFill>
        <p:spPr>
          <a:xfrm>
            <a:off x="1097280" y="1840071"/>
            <a:ext cx="8200544" cy="4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75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Estimated Intertias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BA41F-9075-4891-AED2-256C6782D2E3}"/>
              </a:ext>
            </a:extLst>
          </p:cNvPr>
          <p:cNvSpPr txBox="1"/>
          <p:nvPr/>
        </p:nvSpPr>
        <p:spPr>
          <a:xfrm>
            <a:off x="1097280" y="1857086"/>
            <a:ext cx="864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set, for </a:t>
            </a:r>
            <a:r>
              <a:rPr lang="it-IT" dirty="0" err="1"/>
              <a:t>each</a:t>
            </a:r>
            <a:r>
              <a:rPr lang="it-IT" dirty="0"/>
              <a:t> link,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inertia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30%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7AB04BD-54FC-4C99-8403-3EF027F8C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82" r="7599"/>
          <a:stretch/>
        </p:blipFill>
        <p:spPr>
          <a:xfrm>
            <a:off x="6954176" y="2592199"/>
            <a:ext cx="5236069" cy="3548542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DD2CF36-FAAA-479E-93C7-31BF0F631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496" t="2294" r="7523" b="4282"/>
          <a:stretch/>
        </p:blipFill>
        <p:spPr>
          <a:xfrm>
            <a:off x="53672" y="2508309"/>
            <a:ext cx="5184153" cy="354854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F9799C-DB6A-4604-8C25-D38AFAEC2DBA}"/>
              </a:ext>
            </a:extLst>
          </p:cNvPr>
          <p:cNvSpPr txBox="1"/>
          <p:nvPr/>
        </p:nvSpPr>
        <p:spPr>
          <a:xfrm>
            <a:off x="2592280" y="23236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8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32924-2E5A-410C-A121-585FC1BE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Backstepping</a:t>
            </a:r>
            <a:r>
              <a:rPr lang="it-IT" dirty="0"/>
              <a:t> vs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0AAB3D3-A960-4346-8132-B45335D8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72" r="7751"/>
          <a:stretch/>
        </p:blipFill>
        <p:spPr>
          <a:xfrm>
            <a:off x="0" y="2558349"/>
            <a:ext cx="5956230" cy="37316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47B809-DD9A-4FD8-A2A6-AEAAAF106A87}"/>
              </a:ext>
            </a:extLst>
          </p:cNvPr>
          <p:cNvSpPr txBox="1"/>
          <p:nvPr/>
        </p:nvSpPr>
        <p:spPr>
          <a:xfrm>
            <a:off x="1321287" y="2373683"/>
            <a:ext cx="298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Tracking </a:t>
            </a:r>
            <a:r>
              <a:rPr lang="it-IT" dirty="0" err="1"/>
              <a:t>errors</a:t>
            </a:r>
            <a:r>
              <a:rPr lang="it-IT" dirty="0"/>
              <a:t> - </a:t>
            </a:r>
            <a:r>
              <a:rPr lang="it-IT" dirty="0" err="1"/>
              <a:t>Backstepping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CC528BB-7189-48DF-8AB0-31985FCA0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35" r="2145"/>
          <a:stretch/>
        </p:blipFill>
        <p:spPr>
          <a:xfrm>
            <a:off x="6721524" y="2512228"/>
            <a:ext cx="5400238" cy="38238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B3107B-F203-44FE-82E4-0329B8A2BED7}"/>
              </a:ext>
            </a:extLst>
          </p:cNvPr>
          <p:cNvSpPr txBox="1"/>
          <p:nvPr/>
        </p:nvSpPr>
        <p:spPr>
          <a:xfrm>
            <a:off x="7486818" y="2373683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Tracking </a:t>
            </a:r>
            <a:r>
              <a:rPr lang="it-IT" dirty="0" err="1"/>
              <a:t>errors</a:t>
            </a:r>
            <a:r>
              <a:rPr lang="it-IT" dirty="0"/>
              <a:t> -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9526E2-2668-49A8-A0DA-75FDCC54AEA7}"/>
              </a:ext>
            </a:extLst>
          </p:cNvPr>
          <p:cNvSpPr txBox="1"/>
          <p:nvPr/>
        </p:nvSpPr>
        <p:spPr>
          <a:xfrm>
            <a:off x="1097280" y="1863535"/>
            <a:ext cx="8484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set, for </a:t>
            </a:r>
            <a:r>
              <a:rPr lang="it-IT" dirty="0" err="1"/>
              <a:t>each</a:t>
            </a:r>
            <a:r>
              <a:rPr lang="it-IT" dirty="0"/>
              <a:t> link,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inertia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10%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744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9B6E-3BC3-4A8F-8E12-1031CC4F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Li-</a:t>
            </a:r>
            <a:r>
              <a:rPr lang="it-IT" dirty="0" err="1"/>
              <a:t>Slotine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05BF58-2945-40BA-B3E9-508912B37236}"/>
                  </a:ext>
                </a:extLst>
              </p:cNvPr>
              <p:cNvSpPr txBox="1"/>
              <p:nvPr/>
            </p:nvSpPr>
            <p:spPr>
              <a:xfrm>
                <a:off x="1080502" y="2035849"/>
                <a:ext cx="10177524" cy="344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As </a:t>
                </a:r>
                <a:r>
                  <a:rPr lang="it-IT" dirty="0" err="1"/>
                  <a:t>before</a:t>
                </a:r>
                <a:r>
                  <a:rPr lang="it-IT" dirty="0"/>
                  <a:t>, </a:t>
                </a:r>
                <a:r>
                  <a:rPr lang="it-IT" dirty="0" err="1"/>
                  <a:t>dynamic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are </a:t>
                </a:r>
                <a:r>
                  <a:rPr lang="it-IT" dirty="0" err="1"/>
                  <a:t>supposed</a:t>
                </a:r>
                <a:r>
                  <a:rPr lang="it-IT" dirty="0"/>
                  <a:t> to be not </a:t>
                </a:r>
                <a:r>
                  <a:rPr lang="it-IT" dirty="0" err="1"/>
                  <a:t>perfetctly</a:t>
                </a:r>
                <a:r>
                  <a:rPr lang="it-IT" dirty="0"/>
                  <a:t> </a:t>
                </a:r>
                <a:r>
                  <a:rPr lang="it-IT" dirty="0" err="1"/>
                  <a:t>known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The control </a:t>
                </a:r>
                <a:r>
                  <a:rPr lang="it-IT" dirty="0" err="1"/>
                  <a:t>law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That</a:t>
                </a:r>
                <a:r>
                  <a:rPr lang="it-IT" dirty="0"/>
                  <a:t>, </a:t>
                </a:r>
                <a:r>
                  <a:rPr lang="it-IT" dirty="0" err="1"/>
                  <a:t>written</a:t>
                </a:r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the </a:t>
                </a:r>
                <a:r>
                  <a:rPr lang="it-IT" dirty="0" err="1"/>
                  <a:t>dynamic</a:t>
                </a:r>
                <a:r>
                  <a:rPr lang="it-IT" dirty="0"/>
                  <a:t> </a:t>
                </a:r>
                <a:r>
                  <a:rPr lang="it-IT" dirty="0" err="1"/>
                  <a:t>regressors</a:t>
                </a:r>
                <a:r>
                  <a:rPr lang="it-IT" dirty="0"/>
                  <a:t> </a:t>
                </a:r>
                <a:r>
                  <a:rPr lang="it-IT" dirty="0" err="1"/>
                  <a:t>becomes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 update </a:t>
                </a:r>
                <a:r>
                  <a:rPr lang="it-IT" dirty="0" err="1"/>
                  <a:t>law</a:t>
                </a:r>
                <a:r>
                  <a:rPr lang="it-IT" dirty="0"/>
                  <a:t> of the </a:t>
                </a:r>
                <a:r>
                  <a:rPr lang="it-IT" dirty="0" err="1"/>
                  <a:t>estimated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05BF58-2945-40BA-B3E9-508912B37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02" y="2035849"/>
                <a:ext cx="10177524" cy="3443122"/>
              </a:xfrm>
              <a:prstGeom prst="rect">
                <a:avLst/>
              </a:prstGeom>
              <a:blipFill>
                <a:blip r:embed="rId2"/>
                <a:stretch>
                  <a:fillRect l="-479" t="-1062" b="-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4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Li-</a:t>
            </a:r>
            <a:r>
              <a:rPr lang="it-IT" dirty="0" err="1"/>
              <a:t>Slotine</a:t>
            </a:r>
            <a:r>
              <a:rPr lang="it-IT" dirty="0"/>
              <a:t> -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FEAAA53-57A8-4604-8464-6C625521A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40" r="5240"/>
          <a:stretch/>
        </p:blipFill>
        <p:spPr>
          <a:xfrm>
            <a:off x="-282011" y="1909720"/>
            <a:ext cx="7921951" cy="4438500"/>
          </a:xfrm>
          <a:prstGeom prst="rect">
            <a:avLst/>
          </a:prstGeom>
        </p:spPr>
      </p:pic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C0AB778B-DD7F-445C-A253-F78B48E6C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9940" y="1844244"/>
            <a:ext cx="4478169" cy="42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Li-</a:t>
            </a:r>
            <a:r>
              <a:rPr lang="it-IT" dirty="0" err="1"/>
              <a:t>Slotine</a:t>
            </a:r>
            <a:r>
              <a:rPr lang="it-IT" dirty="0"/>
              <a:t> - </a:t>
            </a:r>
            <a:r>
              <a:rPr lang="it-IT" dirty="0" err="1"/>
              <a:t>Torques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" b="166"/>
          <a:stretch/>
        </p:blipFill>
        <p:spPr>
          <a:xfrm>
            <a:off x="845611" y="1862357"/>
            <a:ext cx="8826975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620B1-4431-4E29-9ED3-44ACFE2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Li-</a:t>
            </a:r>
            <a:r>
              <a:rPr lang="it-IT" dirty="0" err="1"/>
              <a:t>Slotine</a:t>
            </a:r>
            <a:r>
              <a:rPr lang="it-IT" dirty="0"/>
              <a:t> – Tracking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2354BCC-410B-4D94-B99E-C68BD356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59" r="3959"/>
          <a:stretch/>
        </p:blipFill>
        <p:spPr>
          <a:xfrm>
            <a:off x="1097280" y="1840071"/>
            <a:ext cx="8200544" cy="4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5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E903-C5EB-4AEF-A1B7-C7BF1A75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Intertias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1BA41F-9075-4891-AED2-256C6782D2E3}"/>
              </a:ext>
            </a:extLst>
          </p:cNvPr>
          <p:cNvSpPr txBox="1"/>
          <p:nvPr/>
        </p:nvSpPr>
        <p:spPr>
          <a:xfrm>
            <a:off x="1097280" y="1857086"/>
            <a:ext cx="864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set, for </a:t>
            </a:r>
            <a:r>
              <a:rPr lang="it-IT" dirty="0" err="1"/>
              <a:t>each</a:t>
            </a:r>
            <a:r>
              <a:rPr lang="it-IT" dirty="0"/>
              <a:t> link,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inertia</a:t>
            </a:r>
            <a:r>
              <a:rPr lang="it-IT" dirty="0"/>
              <a:t> </a:t>
            </a:r>
            <a:r>
              <a:rPr lang="it-IT" dirty="0" err="1"/>
              <a:t>matricies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30%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7AB04BD-54FC-4C99-8403-3EF027F8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640" r="8640"/>
          <a:stretch/>
        </p:blipFill>
        <p:spPr>
          <a:xfrm>
            <a:off x="6517821" y="2310308"/>
            <a:ext cx="5672425" cy="383043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BDD2CF36-FAAA-479E-93C7-31BF0F631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89" r="5589"/>
          <a:stretch/>
        </p:blipFill>
        <p:spPr>
          <a:xfrm>
            <a:off x="53672" y="2226418"/>
            <a:ext cx="5672425" cy="38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"/>
    </mc:Choice>
    <mc:Fallback xmlns="">
      <p:transition spd="slow" advTm="56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04056-6348-411A-9E69-868C50D2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UR5 - </a:t>
            </a:r>
            <a:r>
              <a:rPr lang="it-IT" dirty="0" err="1"/>
              <a:t>Denavit-Hartenberg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2BFA9B-E152-4544-B1D0-40A6A72E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9" y="1869132"/>
            <a:ext cx="4319639" cy="4312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F59DC900-B351-4AE8-835A-65FF7FB7F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565452"/>
                  </p:ext>
                </p:extLst>
              </p:nvPr>
            </p:nvGraphicFramePr>
            <p:xfrm>
              <a:off x="5250426" y="2202427"/>
              <a:ext cx="6345085" cy="3659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9017">
                      <a:extLst>
                        <a:ext uri="{9D8B030D-6E8A-4147-A177-3AD203B41FA5}">
                          <a16:colId xmlns:a16="http://schemas.microsoft.com/office/drawing/2014/main" val="1335715351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2645266382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3863080729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2581073455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3803990537"/>
                        </a:ext>
                      </a:extLst>
                    </a:gridCol>
                  </a:tblGrid>
                  <a:tr h="4272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Frames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θ</a:t>
                          </a:r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α</a:t>
                          </a:r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002641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{0} -&gt; {1}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6514482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{1} -&gt; {2}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3065973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{2} -&gt; {3}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6630944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{3} -&gt; {4}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8426096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{4} -&gt; {5}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7611088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{5} -&gt; {6}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5269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F59DC900-B351-4AE8-835A-65FF7FB7F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565452"/>
                  </p:ext>
                </p:extLst>
              </p:nvPr>
            </p:nvGraphicFramePr>
            <p:xfrm>
              <a:off x="5250426" y="2202427"/>
              <a:ext cx="6345085" cy="3659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9017">
                      <a:extLst>
                        <a:ext uri="{9D8B030D-6E8A-4147-A177-3AD203B41FA5}">
                          <a16:colId xmlns:a16="http://schemas.microsoft.com/office/drawing/2014/main" val="1335715351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2645266382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3863080729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2581073455"/>
                        </a:ext>
                      </a:extLst>
                    </a:gridCol>
                    <a:gridCol w="1269017">
                      <a:extLst>
                        <a:ext uri="{9D8B030D-6E8A-4147-A177-3AD203B41FA5}">
                          <a16:colId xmlns:a16="http://schemas.microsoft.com/office/drawing/2014/main" val="3803990537"/>
                        </a:ext>
                      </a:extLst>
                    </a:gridCol>
                  </a:tblGrid>
                  <a:tr h="4272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Frames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θ</a:t>
                          </a:r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α</a:t>
                          </a:r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002641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{0} -&gt; {1}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66355" r="-300957" b="-406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62" t="-66355" r="-202404" b="-406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522" t="-66355" r="-101435" b="-406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442" t="-66355" r="-1923" b="-406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6514482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{1} -&gt; {2}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54286" r="-300957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522" t="-254286" r="-101435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3065973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{2} -&gt; {3}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54286" r="-300957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522" t="-354286" r="-101435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6630944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{3} -&gt; {4}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97196" r="-300957" b="-175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62" t="-297196" r="-202404" b="-175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442" t="-297196" r="-1923" b="-175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426096"/>
                      </a:ext>
                    </a:extLst>
                  </a:tr>
                  <a:tr h="650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{4} -&gt; {5}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97196" r="-300957" b="-75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62" t="-397196" r="-202404" b="-75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442" t="-397196" r="-1923" b="-75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611088"/>
                      </a:ext>
                    </a:extLst>
                  </a:tr>
                  <a:tr h="4272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{5} -&gt; {6}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760000" r="-300957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62" t="-760000" r="-202404" b="-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52690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515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32924-2E5A-410C-A121-585FC1BE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 </a:t>
            </a:r>
            <a:r>
              <a:rPr lang="it-IT" dirty="0" err="1"/>
              <a:t>Slotine</a:t>
            </a:r>
            <a:r>
              <a:rPr lang="it-IT" dirty="0"/>
              <a:t> vs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0AAB3D3-A960-4346-8132-B45335D8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74" r="7438"/>
          <a:stretch/>
        </p:blipFill>
        <p:spPr>
          <a:xfrm>
            <a:off x="0" y="2402883"/>
            <a:ext cx="5699464" cy="393655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47B809-DD9A-4FD8-A2A6-AEAAAF106A87}"/>
              </a:ext>
            </a:extLst>
          </p:cNvPr>
          <p:cNvSpPr txBox="1"/>
          <p:nvPr/>
        </p:nvSpPr>
        <p:spPr>
          <a:xfrm>
            <a:off x="1552485" y="2330912"/>
            <a:ext cx="25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Tracking </a:t>
            </a:r>
            <a:r>
              <a:rPr lang="it-IT" dirty="0" err="1"/>
              <a:t>errors</a:t>
            </a:r>
            <a:r>
              <a:rPr lang="it-IT" dirty="0"/>
              <a:t> - Li </a:t>
            </a:r>
            <a:r>
              <a:rPr lang="it-IT" dirty="0" err="1"/>
              <a:t>Slotine</a:t>
            </a:r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CC528BB-7189-48DF-8AB0-31985FCA0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67" r="3978"/>
          <a:stretch/>
        </p:blipFill>
        <p:spPr>
          <a:xfrm>
            <a:off x="6391922" y="2515578"/>
            <a:ext cx="5699464" cy="38238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B3107B-F203-44FE-82E4-0329B8A2BED7}"/>
              </a:ext>
            </a:extLst>
          </p:cNvPr>
          <p:cNvSpPr txBox="1"/>
          <p:nvPr/>
        </p:nvSpPr>
        <p:spPr>
          <a:xfrm>
            <a:off x="7305215" y="2330912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Tracking </a:t>
            </a:r>
            <a:r>
              <a:rPr lang="it-IT" dirty="0" err="1"/>
              <a:t>errors</a:t>
            </a:r>
            <a:r>
              <a:rPr lang="it-IT" dirty="0"/>
              <a:t> -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Backstepping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D5857C-811D-4105-9D94-06728F79E070}"/>
              </a:ext>
            </a:extLst>
          </p:cNvPr>
          <p:cNvSpPr txBox="1"/>
          <p:nvPr/>
        </p:nvSpPr>
        <p:spPr>
          <a:xfrm>
            <a:off x="1097280" y="1815960"/>
            <a:ext cx="8484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set, for </a:t>
            </a:r>
            <a:r>
              <a:rPr lang="it-IT" dirty="0" err="1"/>
              <a:t>each</a:t>
            </a:r>
            <a:r>
              <a:rPr lang="it-IT" dirty="0"/>
              <a:t> link,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inertia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10%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0088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958AE6-953F-408A-8763-4FEDD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- </a:t>
            </a:r>
            <a:r>
              <a:rPr lang="it-IT" dirty="0" err="1"/>
              <a:t>Example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2A5361-C621-454C-B088-7E0BA7AC3EF8}"/>
              </a:ext>
            </a:extLst>
          </p:cNvPr>
          <p:cNvSpPr txBox="1"/>
          <p:nvPr/>
        </p:nvSpPr>
        <p:spPr>
          <a:xfrm>
            <a:off x="1097280" y="1833360"/>
            <a:ext cx="855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Just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,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Li-</a:t>
            </a:r>
            <a:r>
              <a:rPr lang="it-IT" dirty="0" err="1"/>
              <a:t>Slotine</a:t>
            </a:r>
            <a:r>
              <a:rPr lang="it-IT" dirty="0"/>
              <a:t> control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away</a:t>
            </a:r>
            <a:r>
              <a:rPr lang="it-IT" dirty="0"/>
              <a:t> from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DB102C0-A2DD-4D3C-9EF1-7284F3E5E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706" t="4284" r="7171" b="5152"/>
          <a:stretch/>
        </p:blipFill>
        <p:spPr>
          <a:xfrm>
            <a:off x="214603" y="2203015"/>
            <a:ext cx="7872384" cy="4084168"/>
          </a:xfrm>
          <a:prstGeom prst="rect">
            <a:avLst/>
          </a:prstGeom>
        </p:spPr>
      </p:pic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FE259009-781E-4E61-86DF-D21DFD5A4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7656" y="2298692"/>
            <a:ext cx="3559378" cy="37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85"/>
    </mc:Choice>
    <mc:Fallback xmlns="">
      <p:transition spd="slow" advTm="5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958AE6-953F-408A-8763-4FEDD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-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DB102C0-A2DD-4D3C-9EF1-7284F3E5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62" r="7862"/>
          <a:stretch/>
        </p:blipFill>
        <p:spPr>
          <a:xfrm>
            <a:off x="0" y="2270701"/>
            <a:ext cx="5738070" cy="405931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2A5361-C621-454C-B088-7E0BA7AC3EF8}"/>
              </a:ext>
            </a:extLst>
          </p:cNvPr>
          <p:cNvSpPr txBox="1"/>
          <p:nvPr/>
        </p:nvSpPr>
        <p:spPr>
          <a:xfrm>
            <a:off x="87087" y="1824622"/>
            <a:ext cx="1192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Errors</a:t>
            </a:r>
            <a:r>
              <a:rPr lang="it-IT" dirty="0"/>
              <a:t> (</a:t>
            </a:r>
            <a:r>
              <a:rPr lang="it-IT" dirty="0" err="1"/>
              <a:t>left</a:t>
            </a:r>
            <a:r>
              <a:rPr lang="it-IT" dirty="0"/>
              <a:t> figure) and </a:t>
            </a: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torques</a:t>
            </a:r>
            <a:r>
              <a:rPr lang="it-IT" dirty="0"/>
              <a:t> (</a:t>
            </a:r>
            <a:r>
              <a:rPr lang="it-IT" dirty="0" err="1"/>
              <a:t>right</a:t>
            </a:r>
            <a:r>
              <a:rPr lang="it-IT" dirty="0"/>
              <a:t> figure) </a:t>
            </a:r>
            <a:r>
              <a:rPr lang="it-IT" dirty="0" err="1"/>
              <a:t>grow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10th second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references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converge.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4884CA2-DC9B-462F-8624-E73322C0F6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872" t="3016" r="7628" b="4607"/>
          <a:stretch/>
        </p:blipFill>
        <p:spPr>
          <a:xfrm>
            <a:off x="6660859" y="2332139"/>
            <a:ext cx="5434726" cy="38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2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B2DFE-4B84-4DAB-A96A-D055F193C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Tavola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66A854-8D43-45CB-99A5-B42BCF86E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Non-linear controls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F4BA50-4114-405F-A6AE-0D6582AB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69" y="0"/>
            <a:ext cx="4254731" cy="42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958AE6-953F-408A-8763-4FEDD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Dynamics and </a:t>
            </a:r>
            <a:r>
              <a:rPr lang="it-IT" dirty="0" err="1"/>
              <a:t>Kinematics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178F64E-B5F0-4554-8A8B-D51A6B46678A}"/>
                  </a:ext>
                </a:extLst>
              </p:cNvPr>
              <p:cNvSpPr txBox="1"/>
              <p:nvPr/>
            </p:nvSpPr>
            <p:spPr>
              <a:xfrm>
                <a:off x="1274261" y="2295832"/>
                <a:ext cx="3949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178F64E-B5F0-4554-8A8B-D51A6B46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61" y="2295832"/>
                <a:ext cx="3949671" cy="369332"/>
              </a:xfrm>
              <a:prstGeom prst="rect">
                <a:avLst/>
              </a:prstGeom>
              <a:blipFill>
                <a:blip r:embed="rId2"/>
                <a:stretch>
                  <a:fillRect l="-1235" t="-5000" r="-463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E9060F7-E2E2-422E-A276-E2E35CAB6921}"/>
                  </a:ext>
                </a:extLst>
              </p:cNvPr>
              <p:cNvSpPr txBox="1"/>
              <p:nvPr/>
            </p:nvSpPr>
            <p:spPr>
              <a:xfrm>
                <a:off x="1274261" y="2854304"/>
                <a:ext cx="927690" cy="390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E9060F7-E2E2-422E-A276-E2E35CAB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61" y="2854304"/>
                <a:ext cx="927690" cy="390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4289BF3-3512-4644-8859-6018CB04A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08044" y="1887793"/>
            <a:ext cx="4794553" cy="4349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B2BB9BF-3439-4F16-A33D-EE75CE1D09F5}"/>
                  </a:ext>
                </a:extLst>
              </p:cNvPr>
              <p:cNvSpPr txBox="1"/>
              <p:nvPr/>
            </p:nvSpPr>
            <p:spPr>
              <a:xfrm>
                <a:off x="1008619" y="4293154"/>
                <a:ext cx="4220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−37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−110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−2.5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−1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55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B2BB9BF-3439-4F16-A33D-EE75CE1D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19" y="4293154"/>
                <a:ext cx="4220707" cy="276999"/>
              </a:xfrm>
              <a:prstGeom prst="rect">
                <a:avLst/>
              </a:prstGeom>
              <a:blipFill>
                <a:blip r:embed="rId6"/>
                <a:stretch>
                  <a:fillRect l="-866" t="-4348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408334-CA9C-42C0-94F2-1A285ECB130D}"/>
              </a:ext>
            </a:extLst>
          </p:cNvPr>
          <p:cNvSpPr txBox="1"/>
          <p:nvPr/>
        </p:nvSpPr>
        <p:spPr>
          <a:xfrm>
            <a:off x="969461" y="3877780"/>
            <a:ext cx="388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control </a:t>
            </a:r>
            <a:r>
              <a:rPr lang="it-IT" dirty="0" err="1"/>
              <a:t>type</a:t>
            </a:r>
            <a:r>
              <a:rPr lang="it-IT" dirty="0"/>
              <a:t>: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653518E-4333-45B5-961A-40B17FA5E1C3}"/>
              </a:ext>
            </a:extLst>
          </p:cNvPr>
          <p:cNvSpPr/>
          <p:nvPr/>
        </p:nvSpPr>
        <p:spPr>
          <a:xfrm>
            <a:off x="5562627" y="4352995"/>
            <a:ext cx="410059" cy="15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3BD9C4E-1EB9-457E-AE08-024D174750A5}"/>
                  </a:ext>
                </a:extLst>
              </p:cNvPr>
              <p:cNvSpPr txBox="1"/>
              <p:nvPr/>
            </p:nvSpPr>
            <p:spPr>
              <a:xfrm>
                <a:off x="2911274" y="2854304"/>
                <a:ext cx="1744616" cy="3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>
                    <a:ea typeface="Cambria Math" panose="02040503050406030204" pitchFamily="18" charset="0"/>
                  </a:rPr>
                  <a:t>w</a:t>
                </a:r>
                <a:r>
                  <a:rPr lang="it-IT" b="0" dirty="0" err="1">
                    <a:ea typeface="Cambria Math" panose="02040503050406030204" pitchFamily="18" charset="0"/>
                  </a:rPr>
                  <a:t>here</a:t>
                </a:r>
                <a:r>
                  <a:rPr lang="it-IT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2000"/>
                          <m:t>ℝ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3BD9C4E-1EB9-457E-AE08-024D1747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274" y="2854304"/>
                <a:ext cx="1744616" cy="399212"/>
              </a:xfrm>
              <a:prstGeom prst="rect">
                <a:avLst/>
              </a:prstGeom>
              <a:blipFill>
                <a:blip r:embed="rId7"/>
                <a:stretch>
                  <a:fillRect l="-3147" b="-22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99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958AE6-953F-408A-8763-4FEDD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3C7031-7191-4828-A7B9-1A9755992DA9}"/>
              </a:ext>
            </a:extLst>
          </p:cNvPr>
          <p:cNvSpPr txBox="1"/>
          <p:nvPr/>
        </p:nvSpPr>
        <p:spPr>
          <a:xfrm>
            <a:off x="1028658" y="5286499"/>
            <a:ext cx="713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P.I. </a:t>
            </a:r>
            <a:r>
              <a:rPr lang="en-US" sz="1800" b="0" i="0" u="none" strike="noStrike" baseline="0" dirty="0" err="1">
                <a:latin typeface="NimbusRomNo9L-Regu"/>
              </a:rPr>
              <a:t>Corke</a:t>
            </a:r>
            <a:r>
              <a:rPr lang="en-US" sz="1800" b="0" i="0" u="none" strike="noStrike" baseline="0" dirty="0">
                <a:latin typeface="NimbusRomNo9L-Regu"/>
              </a:rPr>
              <a:t>, Robotics, Vision &amp; Control: Fundamental Algorithms in MATLAB.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Second edition. Springer, 2017. ISBN 978-3-319-54413-7.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320BBCC-3DC2-479D-83FF-39A670790A71}"/>
                  </a:ext>
                </a:extLst>
              </p:cNvPr>
              <p:cNvSpPr txBox="1"/>
              <p:nvPr/>
            </p:nvSpPr>
            <p:spPr>
              <a:xfrm>
                <a:off x="1097280" y="2005512"/>
                <a:ext cx="4103512" cy="398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320BBCC-3DC2-479D-83FF-39A67079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05512"/>
                <a:ext cx="4103512" cy="39857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1B0C69A-6656-472D-AF14-A79EF883428E}"/>
                  </a:ext>
                </a:extLst>
              </p:cNvPr>
              <p:cNvSpPr txBox="1"/>
              <p:nvPr/>
            </p:nvSpPr>
            <p:spPr>
              <a:xfrm>
                <a:off x="1097280" y="2843185"/>
                <a:ext cx="8608782" cy="1706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2000" b="0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f>
                          <m:f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it-IT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=− </m:t>
                    </m:r>
                    <m:nary>
                      <m:naryPr>
                        <m:chr m:val="∑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it-IT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1B0C69A-6656-472D-AF14-A79EF883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843185"/>
                <a:ext cx="8608782" cy="1706942"/>
              </a:xfrm>
              <a:prstGeom prst="rect">
                <a:avLst/>
              </a:prstGeom>
              <a:blipFill>
                <a:blip r:embed="rId3"/>
                <a:stretch>
                  <a:fillRect l="-637" t="-27857" b="-210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19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B23D0-3FF6-4BF4-A470-107C2922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Trajectory</a:t>
            </a:r>
            <a:r>
              <a:rPr lang="it-IT" dirty="0"/>
              <a:t> - </a:t>
            </a:r>
            <a:r>
              <a:rPr lang="it-IT" dirty="0" err="1"/>
              <a:t>Lissajous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/>
              <p:nvPr/>
            </p:nvSpPr>
            <p:spPr>
              <a:xfrm>
                <a:off x="1291904" y="2055303"/>
                <a:ext cx="4043494" cy="325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Lissajous </a:t>
                </a:r>
                <a:r>
                  <a:rPr lang="it-IT" b="0" dirty="0" err="1"/>
                  <a:t>equations</a:t>
                </a:r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𝑏𝑡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reference</a:t>
                </a:r>
                <a:r>
                  <a:rPr lang="it-IT" dirty="0"/>
                  <a:t> </a:t>
                </a:r>
                <a:r>
                  <a:rPr lang="it-IT" dirty="0" err="1"/>
                  <a:t>orientation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constant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04" y="2055303"/>
                <a:ext cx="4043494" cy="3251659"/>
              </a:xfrm>
              <a:prstGeom prst="rect">
                <a:avLst/>
              </a:prstGeom>
              <a:blipFill>
                <a:blip r:embed="rId2"/>
                <a:stretch>
                  <a:fillRect l="-1357" t="-936" b="-18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4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B23D0-3FF6-4BF4-A470-107C2922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Trajectory</a:t>
            </a:r>
            <a:r>
              <a:rPr lang="it-IT" dirty="0"/>
              <a:t>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/>
              <p:nvPr/>
            </p:nvSpPr>
            <p:spPr>
              <a:xfrm>
                <a:off x="1097280" y="1833630"/>
                <a:ext cx="4043494" cy="73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Lissajous </a:t>
                </a:r>
                <a:r>
                  <a:rPr lang="it-IT" b="0" dirty="0" err="1"/>
                  <a:t>equations</a:t>
                </a:r>
                <a:endParaRPr lang="it-IT" b="0" dirty="0"/>
              </a:p>
              <a:p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b="0" i="1" dirty="0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3630"/>
                <a:ext cx="4043494" cy="736740"/>
              </a:xfrm>
              <a:prstGeom prst="rect">
                <a:avLst/>
              </a:prstGeom>
              <a:blipFill>
                <a:blip r:embed="rId6"/>
                <a:stretch>
                  <a:fillRect l="-1207" t="-4959" b="-49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07C342E-5238-42A5-A9E4-3A47F7CC5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8885"/>
          <a:stretch/>
        </p:blipFill>
        <p:spPr>
          <a:xfrm>
            <a:off x="3942035" y="2666640"/>
            <a:ext cx="4042800" cy="3498585"/>
          </a:xfrm>
          <a:prstGeom prst="rect">
            <a:avLst/>
          </a:prstGeom>
        </p:spPr>
      </p:pic>
      <p:pic>
        <p:nvPicPr>
          <p:cNvPr id="12" name="Registrazione schermo 11">
            <a:hlinkClick r:id="" action="ppaction://media"/>
            <a:extLst>
              <a:ext uri="{FF2B5EF4-FFF2-40B4-BE49-F238E27FC236}">
                <a16:creationId xmlns:a16="http://schemas.microsoft.com/office/drawing/2014/main" id="{1EB476C6-DE2F-4B29-8AA8-6937A22996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00001" y="2357528"/>
            <a:ext cx="4092000" cy="35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6"/>
    </mc:Choice>
    <mc:Fallback xmlns="">
      <p:transition spd="slow" advTm="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1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B23D0-3FF6-4BF4-A470-107C2922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Reference </a:t>
            </a:r>
            <a:r>
              <a:rPr lang="it-IT" dirty="0" err="1"/>
              <a:t>Trajectory</a:t>
            </a:r>
            <a:r>
              <a:rPr lang="it-IT" dirty="0"/>
              <a:t>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/>
              <p:nvPr/>
            </p:nvSpPr>
            <p:spPr>
              <a:xfrm>
                <a:off x="1097280" y="1859386"/>
                <a:ext cx="4043494" cy="73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Lissajous </a:t>
                </a:r>
                <a:r>
                  <a:rPr lang="it-IT" b="0" dirty="0" err="1"/>
                  <a:t>equations</a:t>
                </a:r>
                <a:endParaRPr lang="it-IT" b="0" dirty="0"/>
              </a:p>
              <a:p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b="0" i="1" dirty="0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6A59F16-17FD-44D9-A602-094A671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59386"/>
                <a:ext cx="4043494" cy="736740"/>
              </a:xfrm>
              <a:prstGeom prst="rect">
                <a:avLst/>
              </a:prstGeom>
              <a:blipFill>
                <a:blip r:embed="rId6"/>
                <a:stretch>
                  <a:fillRect l="-1207" t="-4132" b="-49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ECF1956F-68AC-4BA6-B879-635CDEDB9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1589" y="2365586"/>
            <a:ext cx="4460411" cy="3843825"/>
          </a:xfrm>
          <a:prstGeom prst="rect">
            <a:avLst/>
          </a:prstGeom>
        </p:spPr>
      </p:pic>
      <p:pic>
        <p:nvPicPr>
          <p:cNvPr id="11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D4B56C43-1D4E-4828-9C23-CD300476B9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462"/>
          <a:stretch/>
        </p:blipFill>
        <p:spPr>
          <a:xfrm>
            <a:off x="3239602" y="2718152"/>
            <a:ext cx="4301108" cy="35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6"/>
    </mc:Choice>
    <mc:Fallback xmlns="">
      <p:transition spd="slow" advTm="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958AE6-953F-408A-8763-4FEDD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D62718-7481-46CF-8F15-753D224E90DB}"/>
              </a:ext>
            </a:extLst>
          </p:cNvPr>
          <p:cNvSpPr txBox="1"/>
          <p:nvPr/>
        </p:nvSpPr>
        <p:spPr>
          <a:xfrm>
            <a:off x="1097281" y="1891637"/>
            <a:ext cx="10353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 to follow the </a:t>
            </a:r>
            <a:r>
              <a:rPr lang="it-IT" dirty="0" err="1"/>
              <a:t>Lissajous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. 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pose of the robot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belong</a:t>
            </a:r>
            <a:r>
              <a:rPr lang="it-IT" dirty="0"/>
              <a:t> to the </a:t>
            </a:r>
            <a:r>
              <a:rPr lang="it-IT" dirty="0" err="1"/>
              <a:t>Lissajous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, the robot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point of the </a:t>
            </a:r>
            <a:r>
              <a:rPr lang="it-IT" dirty="0" err="1"/>
              <a:t>trajectory</a:t>
            </a:r>
            <a:r>
              <a:rPr lang="it-IT" dirty="0"/>
              <a:t> with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.</a:t>
            </a:r>
          </a:p>
          <a:p>
            <a:endParaRPr lang="it-IT" b="0" dirty="0"/>
          </a:p>
          <a:p>
            <a:endParaRPr lang="it-IT" b="0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83E4F6-B3AF-4037-9E78-21D98BBE7E6E}"/>
              </a:ext>
            </a:extLst>
          </p:cNvPr>
          <p:cNvSpPr txBox="1"/>
          <p:nvPr/>
        </p:nvSpPr>
        <p:spPr>
          <a:xfrm>
            <a:off x="1097280" y="3089316"/>
            <a:ext cx="1052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Therefore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are far </a:t>
            </a:r>
            <a:r>
              <a:rPr lang="it-IT" dirty="0" err="1"/>
              <a:t>away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Following the </a:t>
            </a:r>
            <a:r>
              <a:rPr lang="it-IT" dirty="0" err="1"/>
              <a:t>trajectory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Following the </a:t>
            </a:r>
            <a:r>
              <a:rPr lang="it-IT" dirty="0" err="1"/>
              <a:t>Lissajous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show </a:t>
            </a:r>
            <a:r>
              <a:rPr lang="it-IT" dirty="0" err="1"/>
              <a:t>that</a:t>
            </a:r>
            <a:r>
              <a:rPr lang="it-IT" dirty="0"/>
              <a:t> following one or more </a:t>
            </a:r>
            <a:r>
              <a:rPr lang="it-IT" dirty="0" err="1"/>
              <a:t>trajectories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the activity of the controller, </a:t>
            </a:r>
            <a:r>
              <a:rPr lang="it-IT" dirty="0" err="1"/>
              <a:t>but</a:t>
            </a:r>
            <a:r>
              <a:rPr lang="it-IT" dirty="0"/>
              <a:t>  following just one </a:t>
            </a:r>
            <a:r>
              <a:rPr lang="it-IT" dirty="0" err="1"/>
              <a:t>trajectory</a:t>
            </a:r>
            <a:r>
              <a:rPr lang="it-IT" dirty="0"/>
              <a:t> takes </a:t>
            </a:r>
            <a:r>
              <a:rPr lang="it-IT" dirty="0" err="1"/>
              <a:t>less</a:t>
            </a:r>
            <a:r>
              <a:rPr lang="it-IT" dirty="0"/>
              <a:t> time.</a:t>
            </a:r>
          </a:p>
          <a:p>
            <a:r>
              <a:rPr lang="it-IT" dirty="0" err="1"/>
              <a:t>Therefore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start from the </a:t>
            </a:r>
            <a:r>
              <a:rPr lang="it-IT" dirty="0" err="1"/>
              <a:t>initial</a:t>
            </a:r>
            <a:r>
              <a:rPr lang="it-IT" dirty="0"/>
              <a:t> point of the </a:t>
            </a:r>
            <a:r>
              <a:rPr lang="it-IT" dirty="0" err="1"/>
              <a:t>Lissajous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the composite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of the </a:t>
            </a:r>
            <a:r>
              <a:rPr lang="it-IT" dirty="0" err="1"/>
              <a:t>presentation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8581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2791</TotalTime>
  <Words>956</Words>
  <Application>Microsoft Office PowerPoint</Application>
  <PresentationFormat>Widescreen</PresentationFormat>
  <Paragraphs>167</Paragraphs>
  <Slides>33</Slides>
  <Notes>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CMR17</vt:lpstr>
      <vt:lpstr>Courier New</vt:lpstr>
      <vt:lpstr>NimbusRomNo9L-Regu</vt:lpstr>
      <vt:lpstr>Retrospettivo</vt:lpstr>
      <vt:lpstr>Tavola 1</vt:lpstr>
      <vt:lpstr>Summary</vt:lpstr>
      <vt:lpstr>UR5 - Denavit-Hartenberg</vt:lpstr>
      <vt:lpstr>Dynamics and Kinematics</vt:lpstr>
      <vt:lpstr>Model Implementation</vt:lpstr>
      <vt:lpstr>Reference Trajectory - Lissajous</vt:lpstr>
      <vt:lpstr>Reference Trajectory - 1</vt:lpstr>
      <vt:lpstr>Reference Trajectory - 2</vt:lpstr>
      <vt:lpstr>Changing Initial Conditions</vt:lpstr>
      <vt:lpstr>Computed Torque Control</vt:lpstr>
      <vt:lpstr>Computed Torque - Results</vt:lpstr>
      <vt:lpstr>Computed Torque - Torques</vt:lpstr>
      <vt:lpstr>Computed Torque - Tracking Errors</vt:lpstr>
      <vt:lpstr>Backstepping</vt:lpstr>
      <vt:lpstr>Backstepping - Results</vt:lpstr>
      <vt:lpstr>Backstepping - Torques</vt:lpstr>
      <vt:lpstr>Backstepping -Tracking Errors</vt:lpstr>
      <vt:lpstr>Adaptive Backstepping</vt:lpstr>
      <vt:lpstr>Regressor</vt:lpstr>
      <vt:lpstr>Adaptive Backstepping - Results</vt:lpstr>
      <vt:lpstr>Adaptive Backstepping - Torques</vt:lpstr>
      <vt:lpstr>Adaptive Backstepping - Tracking Errors</vt:lpstr>
      <vt:lpstr>Estimated Intertias</vt:lpstr>
      <vt:lpstr>Backstepping vs Adaptive Backstepping</vt:lpstr>
      <vt:lpstr>Li-Slotine</vt:lpstr>
      <vt:lpstr>Li-Slotine - Results</vt:lpstr>
      <vt:lpstr>Li-Slotine - Torques</vt:lpstr>
      <vt:lpstr>Li-Slotine – Tracking Errors</vt:lpstr>
      <vt:lpstr>Estimated Intertias</vt:lpstr>
      <vt:lpstr>Li Slotine vs Adaptive Backstepping</vt:lpstr>
      <vt:lpstr>Changing Initial Conditions - Example</vt:lpstr>
      <vt:lpstr>Changing Initial Conditions - Example</vt:lpstr>
      <vt:lpstr>Tavola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Tavola 1</dc:title>
  <dc:creator>Stefano Maugeri</dc:creator>
  <cp:lastModifiedBy>Stefano Maugeri</cp:lastModifiedBy>
  <cp:revision>31</cp:revision>
  <dcterms:created xsi:type="dcterms:W3CDTF">2021-12-28T09:21:05Z</dcterms:created>
  <dcterms:modified xsi:type="dcterms:W3CDTF">2022-03-15T11:18:13Z</dcterms:modified>
</cp:coreProperties>
</file>